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6" r:id="rId1"/>
  </p:sld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6" r:id="rId9"/>
    <p:sldId id="269" r:id="rId10"/>
    <p:sldId id="283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67" r:id="rId23"/>
    <p:sldId id="268" r:id="rId24"/>
    <p:sldId id="282" r:id="rId25"/>
  </p:sldIdLst>
  <p:sldSz cx="9144000" cy="6858000" type="screen4x3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09" autoAdjust="0"/>
  </p:normalViewPr>
  <p:slideViewPr>
    <p:cSldViewPr>
      <p:cViewPr>
        <p:scale>
          <a:sx n="60" d="100"/>
          <a:sy n="60" d="100"/>
        </p:scale>
        <p:origin x="-2244" y="-5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4B0D3130-BED9-4CF5-807E-95B075D33E67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79A4C35E-8E5D-4612-AAD1-D3DE4AA0E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6169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47F27A2-076E-4742-A403-F78D452EBD94}" type="datetimeFigureOut">
              <a:rPr lang="en-AU" smtClean="0"/>
              <a:t>19/03/2013</a:t>
            </a:fld>
            <a:endParaRPr lang="en-A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EF6E316-3E75-4A34-84D3-9B5990068F32}" type="slidenum">
              <a:rPr lang="en-AU" smtClean="0"/>
              <a:t>‹#›</a:t>
            </a:fld>
            <a:endParaRPr lang="en-A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2.png"/><Relationship Id="rId4" Type="http://schemas.openxmlformats.org/officeDocument/2006/relationships/hyperlink" Target="https://www.ezisuite.net/eziJob/Standard/ViewJD.cfm?ID=3476&amp;origin=fo&amp;set=1-32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2.png"/><Relationship Id="rId5" Type="http://schemas.openxmlformats.org/officeDocument/2006/relationships/hyperlink" Target="http://www.macmedhealthcare.com/mattresses" TargetMode="External"/><Relationship Id="rId4" Type="http://schemas.openxmlformats.org/officeDocument/2006/relationships/hyperlink" Target="http://ilcaustralia.org.au/Using_Assistive_Technolog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2.png"/><Relationship Id="rId5" Type="http://schemas.openxmlformats.org/officeDocument/2006/relationships/hyperlink" Target="http://www.therohogroup.com/faq.jsp" TargetMode="External"/><Relationship Id="rId4" Type="http://schemas.openxmlformats.org/officeDocument/2006/relationships/hyperlink" Target="http://www.mndaust.asn.au/what-is-mn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5193" y="908720"/>
            <a:ext cx="720080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OCCT2254</a:t>
            </a:r>
          </a:p>
          <a:p>
            <a:pPr algn="ctr"/>
            <a:r>
              <a:rPr lang="en-US" sz="8000" b="0" cap="none" spc="0" dirty="0" smtClean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Case Study</a:t>
            </a:r>
          </a:p>
          <a:p>
            <a:pPr algn="ctr"/>
            <a:endParaRPr lang="en-US" sz="8000" b="0" cap="none" spc="0" dirty="0">
              <a:ln w="18415" cmpd="sng">
                <a:solidFill>
                  <a:schemeClr val="tx1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636" y="4581128"/>
            <a:ext cx="8767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 Community Health Center</a:t>
            </a:r>
            <a:endParaRPr lang="en-US" sz="5400" b="0" cap="none" spc="0" dirty="0">
              <a:ln w="18415" cmpd="sng">
                <a:solidFill>
                  <a:schemeClr val="tx1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21"/>
    </mc:Choice>
    <mc:Fallback xmlns="">
      <p:transition spd="slow" advTm="19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87888"/>
          </a:xfrm>
        </p:spPr>
        <p:txBody>
          <a:bodyPr/>
          <a:lstStyle/>
          <a:p>
            <a:pPr lvl="0"/>
            <a:r>
              <a:rPr lang="en-AU" dirty="0"/>
              <a:t>Mr Welsh is finding it increasingly difficult to mobilise in bed as he becomes fatigued and </a:t>
            </a:r>
            <a:r>
              <a:rPr lang="en-AU" dirty="0" smtClean="0"/>
              <a:t>short of breath on exertion (SOBOE).</a:t>
            </a:r>
          </a:p>
          <a:p>
            <a:pPr marL="0" lvl="0" indent="0">
              <a:buNone/>
            </a:pPr>
            <a:r>
              <a:rPr lang="en-AU" dirty="0" smtClean="0"/>
              <a:t> </a:t>
            </a:r>
            <a:endParaRPr lang="en-AU" dirty="0"/>
          </a:p>
          <a:p>
            <a:pPr lvl="0"/>
            <a:r>
              <a:rPr lang="en-AU" dirty="0"/>
              <a:t>Mr Welsh is unable to sit on his lounge chair for long periods of time without experiencing pain due on his sacral pressure are and not having any pressure relieving </a:t>
            </a:r>
            <a:r>
              <a:rPr lang="en-AU" dirty="0" smtClean="0"/>
              <a:t>equipment</a:t>
            </a:r>
          </a:p>
          <a:p>
            <a:pPr marL="0" lv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9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42"/>
    </mc:Choice>
    <mc:Fallback xmlns="">
      <p:transition spd="slow" advTm="30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Step Five: Establish Goal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AU" dirty="0"/>
              <a:t>In 3 months, Mr Welsh will have appropriate major bathroom modifications installed by a licensed builder, and as specified by the occupational therapy drawing and specifications, so that he will be able to shower and wash himself independently. 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/>
              <a:t>Mr Welsh will be provided with equipment to assist with toilet transfers, bed mobility, lounge chair transfers and pressure relief from </a:t>
            </a:r>
            <a:r>
              <a:rPr lang="en-AU" dirty="0" smtClean="0"/>
              <a:t>the equipment loan pool </a:t>
            </a:r>
            <a:r>
              <a:rPr lang="en-AU" dirty="0"/>
              <a:t>as soon as possible whilst waiting order of same from MND NSW</a:t>
            </a:r>
            <a:endParaRPr lang="en-AU" dirty="0" smtClean="0"/>
          </a:p>
          <a:p>
            <a:pPr lvl="0"/>
            <a:endParaRPr lang="en-AU" dirty="0" smtClean="0"/>
          </a:p>
          <a:p>
            <a:pPr lvl="0"/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5105400" y="1920875"/>
            <a:ext cx="4038600" cy="4433888"/>
          </a:xfrm>
        </p:spPr>
        <p:txBody>
          <a:bodyPr>
            <a:normAutofit/>
          </a:bodyPr>
          <a:lstStyle/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AU" dirty="0"/>
              <a:t>Using the </a:t>
            </a:r>
            <a:r>
              <a:rPr lang="en-AU" dirty="0" smtClean="0"/>
              <a:t>Person, Environment and Occupation (PEO) </a:t>
            </a:r>
            <a:r>
              <a:rPr lang="en-AU" dirty="0"/>
              <a:t>model as a guide allowed goals to be </a:t>
            </a:r>
            <a:r>
              <a:rPr lang="en-AU" dirty="0" smtClean="0"/>
              <a:t>client-</a:t>
            </a:r>
          </a:p>
          <a:p>
            <a:pPr marL="0" indent="0" algn="ctr">
              <a:buNone/>
            </a:pPr>
            <a:r>
              <a:rPr lang="en-AU" dirty="0"/>
              <a:t> </a:t>
            </a:r>
            <a:r>
              <a:rPr lang="en-AU" dirty="0" smtClean="0"/>
              <a:t>       </a:t>
            </a:r>
            <a:r>
              <a:rPr lang="en-AU" dirty="0" smtClean="0"/>
              <a:t>centred </a:t>
            </a:r>
            <a:r>
              <a:rPr lang="en-AU" dirty="0"/>
              <a:t>and Mr Welsh to be involved throughout the therapeutic process, increasing the change of successful </a:t>
            </a:r>
            <a:r>
              <a:rPr lang="en-AU" dirty="0" smtClean="0"/>
              <a:t>therapy</a:t>
            </a:r>
          </a:p>
          <a:p>
            <a:pPr algn="ctr"/>
            <a:endParaRPr lang="en-AU" dirty="0"/>
          </a:p>
          <a:p>
            <a:pPr algn="ctr"/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(Townsend </a:t>
            </a:r>
            <a:r>
              <a:rPr lang="en-AU" dirty="0"/>
              <a:t>&amp;</a:t>
            </a:r>
            <a:r>
              <a:rPr lang="en-AU" dirty="0" err="1"/>
              <a:t>Polatajko</a:t>
            </a:r>
            <a:r>
              <a:rPr lang="en-AU" dirty="0"/>
              <a:t>, 2007</a:t>
            </a:r>
            <a:r>
              <a:rPr lang="en-AU" dirty="0" smtClean="0"/>
              <a:t>).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5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1"/>
    </mc:Choice>
    <mc:Fallback xmlns="">
      <p:transition spd="slow" advTm="1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en-AU" dirty="0" smtClean="0"/>
              <a:t>Step Six: Intervention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435280" cy="4896544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Biomechanical </a:t>
            </a:r>
            <a:r>
              <a:rPr lang="en-AU" dirty="0"/>
              <a:t>Frame of </a:t>
            </a:r>
            <a:r>
              <a:rPr lang="en-AU" dirty="0" smtClean="0"/>
              <a:t>Reference:</a:t>
            </a:r>
          </a:p>
          <a:p>
            <a:pPr lvl="1"/>
            <a:r>
              <a:rPr lang="en-AU" dirty="0" smtClean="0"/>
              <a:t>ensured </a:t>
            </a:r>
            <a:r>
              <a:rPr lang="en-AU" dirty="0"/>
              <a:t>Mr Welsh’s physical capacity was considered including factors such as movement, muscle strength and endurance </a:t>
            </a:r>
            <a:endParaRPr lang="en-AU" dirty="0" smtClean="0"/>
          </a:p>
          <a:p>
            <a:pPr lvl="1"/>
            <a:endParaRPr lang="en-AU" dirty="0" smtClean="0"/>
          </a:p>
          <a:p>
            <a:pPr lvl="1"/>
            <a:r>
              <a:rPr lang="en-AU" dirty="0" smtClean="0"/>
              <a:t>aims </a:t>
            </a:r>
            <a:r>
              <a:rPr lang="en-AU" dirty="0"/>
              <a:t>to compensate for any experience limitations by modifying environments or providing equipment but still encompassing meaningful occupations and allowing the therapist and client to decide on interventions together </a:t>
            </a:r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marL="393192" lvl="1" indent="0">
              <a:buNone/>
            </a:pPr>
            <a:r>
              <a:rPr lang="en-AU" dirty="0" smtClean="0"/>
              <a:t>(</a:t>
            </a:r>
            <a:r>
              <a:rPr lang="en-AU" dirty="0"/>
              <a:t>Parker, 2006</a:t>
            </a:r>
            <a:r>
              <a:rPr lang="en-AU" dirty="0" smtClean="0"/>
              <a:t>) </a:t>
            </a:r>
            <a:endParaRPr lang="en-AU" dirty="0"/>
          </a:p>
          <a:p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1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30"/>
    </mc:Choice>
    <mc:Fallback xmlns="">
      <p:transition spd="slow" advTm="69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8" name="Picture 2" descr="E:\VIVA presentation work\New folder\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0"/>
            <a:ext cx="5380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6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12"/>
    </mc:Choice>
    <mc:Fallback xmlns="">
      <p:transition spd="slow" advTm="69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3" name="Picture 3" descr="E:\VIVA presentation work\Bathroom After\IMG_01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43"/>
            <a:ext cx="5128542" cy="683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VIVA presentation work\Bathroom After\IMG_01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814" y="0"/>
            <a:ext cx="3826185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E:\VIVA presentation work\Bathroom After\IMG_011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815" y="4230187"/>
            <a:ext cx="3826185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1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98"/>
    </mc:Choice>
    <mc:Fallback xmlns="">
      <p:transition spd="slow" advTm="3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rmAutofit/>
          </a:bodyPr>
          <a:lstStyle/>
          <a:p>
            <a:pPr algn="ctr"/>
            <a:r>
              <a:rPr lang="en-AU" dirty="0" smtClean="0"/>
              <a:t>major </a:t>
            </a:r>
            <a:r>
              <a:rPr lang="en-AU" dirty="0"/>
              <a:t>home modifications have been found to change the home environment to allow individuals to function with maximum </a:t>
            </a:r>
            <a:r>
              <a:rPr lang="en-AU" dirty="0" smtClean="0"/>
              <a:t>independence</a:t>
            </a:r>
          </a:p>
          <a:p>
            <a:pPr marL="0" indent="0" algn="ctr">
              <a:buNone/>
            </a:pPr>
            <a:endParaRPr lang="en-AU" dirty="0" smtClean="0"/>
          </a:p>
          <a:p>
            <a:pPr algn="ctr"/>
            <a:r>
              <a:rPr lang="en-AU" dirty="0" smtClean="0"/>
              <a:t> </a:t>
            </a:r>
            <a:r>
              <a:rPr lang="en-AU" dirty="0"/>
              <a:t>This is why it was chosen as suitable for Mr </a:t>
            </a:r>
            <a:r>
              <a:rPr lang="en-AU" dirty="0" smtClean="0"/>
              <a:t>Welsh</a:t>
            </a:r>
          </a:p>
          <a:p>
            <a:pPr marL="0" indent="0" algn="ctr">
              <a:buNone/>
            </a:pPr>
            <a:r>
              <a:rPr lang="en-AU" dirty="0" smtClean="0"/>
              <a:t> </a:t>
            </a:r>
          </a:p>
          <a:p>
            <a:pPr algn="ctr"/>
            <a:r>
              <a:rPr lang="en-AU" dirty="0" smtClean="0"/>
              <a:t>provision </a:t>
            </a:r>
            <a:r>
              <a:rPr lang="en-AU" dirty="0"/>
              <a:t>of equipment would not have been appropriate as MND is a progressive neurological </a:t>
            </a:r>
            <a:r>
              <a:rPr lang="en-AU" dirty="0" smtClean="0"/>
              <a:t>disease so </a:t>
            </a:r>
            <a:r>
              <a:rPr lang="en-AU" dirty="0"/>
              <a:t>a long term option such as major home modification was needed. </a:t>
            </a:r>
          </a:p>
          <a:p>
            <a:pPr algn="ctr"/>
            <a:endParaRPr lang="en-AU" dirty="0" smtClean="0"/>
          </a:p>
          <a:p>
            <a:pPr algn="ctr"/>
            <a:r>
              <a:rPr lang="en-AU" dirty="0"/>
              <a:t>(Law, Cooper, Strong, Stewart, Rigby, &amp; Letts, 1997)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69"/>
    </mc:Choice>
    <mc:Fallback xmlns="">
      <p:transition spd="slow" advTm="44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Equipment Prescription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Hi/Low Bed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60848"/>
            <a:ext cx="4041775" cy="4299472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has </a:t>
            </a:r>
            <a:r>
              <a:rPr lang="en-AU" dirty="0"/>
              <a:t>controls that allow the bed to move up and down so will assist </a:t>
            </a:r>
            <a:r>
              <a:rPr lang="en-AU" dirty="0" smtClean="0"/>
              <a:t>Mr Welsh to </a:t>
            </a:r>
            <a:r>
              <a:rPr lang="en-AU" dirty="0"/>
              <a:t>sleep, as he will be able to sitting up and won’t experience breathing </a:t>
            </a:r>
            <a:r>
              <a:rPr lang="en-AU" dirty="0" smtClean="0"/>
              <a:t>difficulties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(Independent Living Centre, 2012)</a:t>
            </a:r>
            <a:endParaRPr lang="en-AU" dirty="0"/>
          </a:p>
        </p:txBody>
      </p:sp>
      <p:pic>
        <p:nvPicPr>
          <p:cNvPr id="6146" name="Picture 2" descr="http://www.ilcnsw.asn.au/images/item_images/2110039.jpg?13119167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413657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7"/>
    </mc:Choice>
    <mc:Fallback xmlns="">
      <p:transition spd="slow" advTm="2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Cobra Bed Stick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for Mr Welsh to use to assist him to mobilise once in </a:t>
            </a:r>
            <a:r>
              <a:rPr lang="en-AU" dirty="0" smtClean="0"/>
              <a:t>bed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(Independent Living Centre, 2012)</a:t>
            </a:r>
            <a:endParaRPr lang="en-AU" dirty="0"/>
          </a:p>
        </p:txBody>
      </p:sp>
      <p:pic>
        <p:nvPicPr>
          <p:cNvPr id="7170" name="Picture 2" descr="http://www.acaciamedical.com.au/admin/_images/products/thumbs/1257638917_cobra_bed_sti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844824"/>
            <a:ext cx="4215183" cy="46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0"/>
    </mc:Choice>
    <mc:Fallback xmlns="">
      <p:transition spd="slow" advTm="7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 err="1" smtClean="0"/>
              <a:t>MacMed</a:t>
            </a:r>
            <a:r>
              <a:rPr lang="en-AU" dirty="0" smtClean="0"/>
              <a:t> Pressure Relieving Mattress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this was prescribed for Mr Welsh’s bed to prevent further development of pressure </a:t>
            </a:r>
            <a:r>
              <a:rPr lang="en-AU" dirty="0" smtClean="0"/>
              <a:t>ulcers</a:t>
            </a:r>
          </a:p>
          <a:p>
            <a:r>
              <a:rPr lang="en-AU" dirty="0" smtClean="0"/>
              <a:t>have </a:t>
            </a:r>
            <a:r>
              <a:rPr lang="en-AU" dirty="0"/>
              <a:t>been found to provide immediate pressure redistribution and relief from aching </a:t>
            </a:r>
            <a:r>
              <a:rPr lang="en-AU" dirty="0" smtClean="0"/>
              <a:t>joints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(</a:t>
            </a:r>
            <a:r>
              <a:rPr lang="en-AU" dirty="0" err="1" smtClean="0"/>
              <a:t>MacMed</a:t>
            </a:r>
            <a:r>
              <a:rPr lang="en-AU" dirty="0" smtClean="0"/>
              <a:t> Health Care, 2012)</a:t>
            </a:r>
            <a:endParaRPr lang="en-AU" dirty="0"/>
          </a:p>
        </p:txBody>
      </p:sp>
      <p:pic>
        <p:nvPicPr>
          <p:cNvPr id="8194" name="Picture 2" descr="http://www.macmedhealthcare.com/assets/images/content/productimages/safety_si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2" y="2132856"/>
            <a:ext cx="4646290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0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8"/>
    </mc:Choice>
    <mc:Fallback xmlns="">
      <p:transition spd="slow" advTm="16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85800"/>
            <a:ext cx="8856984" cy="1143000"/>
          </a:xfrm>
        </p:spPr>
        <p:txBody>
          <a:bodyPr>
            <a:noAutofit/>
          </a:bodyPr>
          <a:lstStyle/>
          <a:p>
            <a:r>
              <a:rPr lang="en-AU" sz="4200" dirty="0" smtClean="0"/>
              <a:t>Step One: Request for Service - Framing</a:t>
            </a:r>
            <a:endParaRPr lang="en-AU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Adult Community Occupational Therapist</a:t>
            </a:r>
          </a:p>
          <a:p>
            <a:pPr lvl="1"/>
            <a:r>
              <a:rPr lang="en-AU" dirty="0"/>
              <a:t>To assess the functional ability of clients living in </a:t>
            </a:r>
            <a:r>
              <a:rPr lang="en-AU" dirty="0" smtClean="0"/>
              <a:t>their </a:t>
            </a:r>
            <a:r>
              <a:rPr lang="en-AU" dirty="0"/>
              <a:t>home or other </a:t>
            </a:r>
            <a:r>
              <a:rPr lang="en-AU" dirty="0" smtClean="0"/>
              <a:t>environments</a:t>
            </a:r>
          </a:p>
          <a:p>
            <a:pPr lvl="1"/>
            <a:r>
              <a:rPr lang="en-AU" dirty="0"/>
              <a:t>D</a:t>
            </a:r>
            <a:r>
              <a:rPr lang="en-AU" dirty="0" smtClean="0"/>
              <a:t>etermine </a:t>
            </a:r>
            <a:r>
              <a:rPr lang="en-AU" dirty="0"/>
              <a:t>appropriate recommendations for necessary equipment or </a:t>
            </a:r>
            <a:r>
              <a:rPr lang="en-AU" dirty="0" smtClean="0"/>
              <a:t>modifications</a:t>
            </a:r>
          </a:p>
          <a:p>
            <a:pPr lvl="1"/>
            <a:r>
              <a:rPr lang="en-AU" dirty="0" smtClean="0"/>
              <a:t>Determine any </a:t>
            </a:r>
            <a:r>
              <a:rPr lang="en-AU" dirty="0"/>
              <a:t>needed referral to other service </a:t>
            </a:r>
            <a:r>
              <a:rPr lang="en-AU" dirty="0" smtClean="0"/>
              <a:t>providers</a:t>
            </a:r>
          </a:p>
          <a:p>
            <a:pPr lvl="1"/>
            <a:endParaRPr lang="en-AU" dirty="0"/>
          </a:p>
          <a:p>
            <a:pPr marL="393192" lvl="1" indent="0">
              <a:buNone/>
            </a:pPr>
            <a:endParaRPr lang="en-AU" dirty="0"/>
          </a:p>
          <a:p>
            <a:pPr marL="393192" lvl="1" indent="0">
              <a:buNone/>
            </a:pPr>
            <a:r>
              <a:rPr lang="en-AU" dirty="0" smtClean="0"/>
              <a:t>(</a:t>
            </a:r>
            <a:r>
              <a:rPr lang="en-AU" dirty="0"/>
              <a:t>Ezijob, 2005)</a:t>
            </a:r>
          </a:p>
          <a:p>
            <a:pPr marL="393192" lvl="1" indent="0">
              <a:buNone/>
            </a:pP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8"/>
    </mc:Choice>
    <mc:Fallback xmlns="">
      <p:transition spd="slow" advTm="3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ROHO Cushion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en-AU" dirty="0" smtClean="0"/>
              <a:t>Most effective for high pressure relief</a:t>
            </a:r>
          </a:p>
          <a:p>
            <a:pPr lvl="0"/>
            <a:r>
              <a:rPr lang="en-AU" dirty="0" smtClean="0"/>
              <a:t>Mr Welsh has no cognitive impairments so will be able to maintain the amount of air kept in the cushion</a:t>
            </a:r>
          </a:p>
          <a:p>
            <a:pPr marL="0" lvl="0" indent="0">
              <a:buNone/>
            </a:pPr>
            <a:endParaRPr lang="en-AU" dirty="0" smtClean="0"/>
          </a:p>
          <a:p>
            <a:pPr marL="0" lvl="0" indent="0">
              <a:buNone/>
            </a:pPr>
            <a:r>
              <a:rPr lang="en-AU" dirty="0" smtClean="0"/>
              <a:t>(The Roho Group, 2012).</a:t>
            </a:r>
            <a:endParaRPr lang="en-AU" dirty="0"/>
          </a:p>
          <a:p>
            <a:endParaRPr lang="en-AU" dirty="0"/>
          </a:p>
        </p:txBody>
      </p:sp>
      <p:pic>
        <p:nvPicPr>
          <p:cNvPr id="9218" name="Picture 2" descr="http://www.livewellmedical.com/images/41-quadtro-LP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4191000" cy="48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47"/>
    </mc:Choice>
    <mc:Fallback xmlns="">
      <p:transition spd="slow" advTm="37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AU" dirty="0" smtClean="0"/>
              <a:t>Step Seven: Evaluation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922520"/>
          </a:xfrm>
        </p:spPr>
        <p:txBody>
          <a:bodyPr>
            <a:normAutofit/>
          </a:bodyPr>
          <a:lstStyle/>
          <a:p>
            <a:r>
              <a:rPr lang="en-GB" dirty="0"/>
              <a:t>The aim of evaluation </a:t>
            </a:r>
            <a:endParaRPr lang="en-GB" dirty="0" smtClean="0"/>
          </a:p>
          <a:p>
            <a:pPr lvl="1"/>
            <a:r>
              <a:rPr lang="en-GB" dirty="0" smtClean="0"/>
              <a:t>to </a:t>
            </a:r>
            <a:r>
              <a:rPr lang="en-GB" dirty="0"/>
              <a:t>determine if the major bathroom modification and prescribed equipment had enabled Mr Welsh to overcome his occupational issues and achieve his goals </a:t>
            </a:r>
            <a:r>
              <a:rPr lang="en-GB" dirty="0" smtClean="0"/>
              <a:t>to become more independent and safe</a:t>
            </a:r>
          </a:p>
          <a:p>
            <a:pPr lvl="1"/>
            <a:r>
              <a:rPr lang="en-GB" dirty="0" smtClean="0"/>
              <a:t>carried </a:t>
            </a:r>
            <a:r>
              <a:rPr lang="en-GB" dirty="0"/>
              <a:t>out via a follow up </a:t>
            </a:r>
            <a:r>
              <a:rPr lang="en-GB" dirty="0" smtClean="0"/>
              <a:t>visit</a:t>
            </a:r>
            <a:r>
              <a:rPr lang="en-GB" dirty="0"/>
              <a:t>  </a:t>
            </a:r>
            <a:r>
              <a:rPr lang="en-GB" dirty="0" smtClean="0"/>
              <a:t>- to ensure modifications met standards in OT drawings and specifications. </a:t>
            </a:r>
          </a:p>
          <a:p>
            <a:pPr lvl="1"/>
            <a:r>
              <a:rPr lang="en-GB" dirty="0" smtClean="0"/>
              <a:t>Discussion on effectiveness of equipment</a:t>
            </a:r>
          </a:p>
          <a:p>
            <a:pPr marL="393192" lvl="1" indent="0">
              <a:buNone/>
            </a:pPr>
            <a:endParaRPr lang="en-GB" dirty="0" smtClean="0"/>
          </a:p>
          <a:p>
            <a:pPr marL="393192" lvl="1" indent="0">
              <a:buNone/>
            </a:pPr>
            <a:r>
              <a:rPr lang="en-GB" dirty="0"/>
              <a:t>(</a:t>
            </a:r>
            <a:r>
              <a:rPr lang="en-AU" dirty="0" smtClean="0"/>
              <a:t>Law</a:t>
            </a:r>
            <a:r>
              <a:rPr lang="en-AU" dirty="0"/>
              <a:t>, </a:t>
            </a:r>
            <a:r>
              <a:rPr lang="en-AU" dirty="0" smtClean="0"/>
              <a:t>Cooper</a:t>
            </a:r>
            <a:r>
              <a:rPr lang="en-AU" dirty="0"/>
              <a:t>, </a:t>
            </a:r>
            <a:r>
              <a:rPr lang="en-AU" dirty="0" smtClean="0"/>
              <a:t>Strong, Stewart</a:t>
            </a:r>
            <a:r>
              <a:rPr lang="en-AU" dirty="0"/>
              <a:t>, </a:t>
            </a:r>
            <a:r>
              <a:rPr lang="en-AU" dirty="0" smtClean="0"/>
              <a:t>Rigby </a:t>
            </a:r>
            <a:r>
              <a:rPr lang="en-AU" dirty="0"/>
              <a:t>&amp; </a:t>
            </a:r>
            <a:r>
              <a:rPr lang="en-AU" dirty="0" smtClean="0"/>
              <a:t>Letts, 1997)</a:t>
            </a:r>
            <a:endParaRPr lang="en-AU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8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91"/>
    </mc:Choice>
    <mc:Fallback xmlns="">
      <p:transition spd="slow" advTm="73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en-AU" dirty="0" smtClean="0"/>
              <a:t>Reference List: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435280" cy="5157192"/>
          </a:xfrm>
        </p:spPr>
        <p:txBody>
          <a:bodyPr>
            <a:normAutofit fontScale="77500" lnSpcReduction="20000"/>
          </a:bodyPr>
          <a:lstStyle/>
          <a:p>
            <a:r>
              <a:rPr lang="en-AU" dirty="0" smtClean="0"/>
              <a:t>American Occupational Therapy Association. (2002). Occupational therapy practice framework: domain and process. </a:t>
            </a:r>
            <a:r>
              <a:rPr lang="en-AU" i="1" dirty="0" smtClean="0"/>
              <a:t>American Journal of Occupational Therapy, 56, </a:t>
            </a:r>
            <a:r>
              <a:rPr lang="en-AU" dirty="0" smtClean="0"/>
              <a:t>609-639.</a:t>
            </a:r>
            <a:endParaRPr lang="en-AU" i="1" dirty="0" smtClean="0"/>
          </a:p>
          <a:p>
            <a:r>
              <a:rPr lang="en-AU" dirty="0" err="1" smtClean="0"/>
              <a:t>Ayello</a:t>
            </a:r>
            <a:r>
              <a:rPr lang="en-AU" dirty="0" smtClean="0"/>
              <a:t>, E. A., &amp; Braden, B. (2002). How and why to do a pressure ulcer risk assessment. </a:t>
            </a:r>
            <a:r>
              <a:rPr lang="en-AU" i="1" dirty="0" smtClean="0"/>
              <a:t>Advances in Skin &amp; Wound Care, 15</a:t>
            </a:r>
            <a:r>
              <a:rPr lang="en-AU" dirty="0" smtClean="0"/>
              <a:t>(3), 125-131.</a:t>
            </a:r>
          </a:p>
          <a:p>
            <a:r>
              <a:rPr lang="en-AU" dirty="0" smtClean="0"/>
              <a:t>Baum</a:t>
            </a:r>
            <a:r>
              <a:rPr lang="en-AU" dirty="0"/>
              <a:t>, C., &amp; Law, M. (1998). Community health: a responsibility, an opportunity, and a fit for occupational therapy. </a:t>
            </a:r>
            <a:r>
              <a:rPr lang="en-AU" i="1" dirty="0"/>
              <a:t>American Journal of Occupational Therapy, 52</a:t>
            </a:r>
            <a:r>
              <a:rPr lang="en-AU" dirty="0"/>
              <a:t>, 7 – 10. </a:t>
            </a:r>
            <a:endParaRPr lang="en-AU" dirty="0" smtClean="0"/>
          </a:p>
          <a:p>
            <a:r>
              <a:rPr lang="en-AU" dirty="0"/>
              <a:t>Brown, C. E. (2009) Ecological models in occupational therapy. In E.B. Crepeau, E. S. Cohn, &amp; B.A.B Schell (Eds.), </a:t>
            </a:r>
            <a:r>
              <a:rPr lang="en-AU" i="1" dirty="0"/>
              <a:t>Willard and Spackman’s occupational therapy </a:t>
            </a:r>
            <a:r>
              <a:rPr lang="en-AU" dirty="0"/>
              <a:t>(pp. 435-445). Baltimore: Lippincott Williams &amp; Wilkins. </a:t>
            </a:r>
          </a:p>
          <a:p>
            <a:r>
              <a:rPr lang="en-AU" dirty="0"/>
              <a:t>Dunn, W., Brown, C., &amp; McGuigan, A. (1994). The ecology of human performance: a framework for considering the impact of context. </a:t>
            </a:r>
            <a:r>
              <a:rPr lang="en-AU" i="1" dirty="0"/>
              <a:t>American Journal of Occupational Therapy, 48,</a:t>
            </a:r>
            <a:r>
              <a:rPr lang="en-AU" dirty="0"/>
              <a:t> 595-607.</a:t>
            </a:r>
          </a:p>
          <a:p>
            <a:r>
              <a:rPr lang="en-AU" dirty="0" smtClean="0"/>
              <a:t>EziJob. (2005). </a:t>
            </a:r>
            <a:r>
              <a:rPr lang="en-AU" i="1" dirty="0" smtClean="0"/>
              <a:t>New </a:t>
            </a:r>
            <a:r>
              <a:rPr lang="en-AU" i="1" dirty="0" err="1" smtClean="0"/>
              <a:t>england</a:t>
            </a:r>
            <a:r>
              <a:rPr lang="en-AU" i="1" dirty="0" smtClean="0"/>
              <a:t> area health – position description.</a:t>
            </a:r>
            <a:r>
              <a:rPr lang="en-AU" dirty="0" smtClean="0"/>
              <a:t> Retrieved October  14, 2012, from </a:t>
            </a:r>
            <a:r>
              <a:rPr lang="en-AU" u="sng" dirty="0" smtClean="0">
                <a:hlinkClick r:id="rId4"/>
              </a:rPr>
              <a:t>https://www.ezisuite.net/eziJob/Standard/ViewJD.cfm?ID=3476&amp;origin=fo&amp;set=1-323</a:t>
            </a:r>
            <a:endParaRPr lang="en-AU" u="sng" dirty="0" smtClean="0"/>
          </a:p>
          <a:p>
            <a:endParaRPr lang="en-A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"/>
    </mc:Choice>
    <mc:Fallback xmlns="">
      <p:transition spd="slow" advTm="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5840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Independent </a:t>
            </a:r>
            <a:r>
              <a:rPr lang="en-AU" dirty="0"/>
              <a:t>Living Centre. (2012). </a:t>
            </a:r>
            <a:r>
              <a:rPr lang="en-AU" i="1" dirty="0"/>
              <a:t>Assistive technology. </a:t>
            </a:r>
            <a:r>
              <a:rPr lang="en-AU" dirty="0"/>
              <a:t>Retrieved October 22nd, 2012, from </a:t>
            </a:r>
            <a:r>
              <a:rPr lang="en-AU" u="sng" dirty="0">
                <a:hlinkClick r:id="rId4"/>
              </a:rPr>
              <a:t>http://ilcaustralia.org.au/Using_Assistive_Technology</a:t>
            </a:r>
            <a:endParaRPr lang="en-AU" dirty="0"/>
          </a:p>
          <a:p>
            <a:r>
              <a:rPr lang="en-AU" dirty="0" smtClean="0"/>
              <a:t>Law</a:t>
            </a:r>
            <a:r>
              <a:rPr lang="en-AU" dirty="0"/>
              <a:t>, M., Cooper, B.,  Strong, S., Stewart, D., Rigby P., &amp; Letts, L (1996). The person-environment-occupation model: a transactive approach to occupational performance. </a:t>
            </a:r>
            <a:r>
              <a:rPr lang="en-AU" i="1" dirty="0"/>
              <a:t>Canadian Journal of Occupational Therapy, 63, </a:t>
            </a:r>
            <a:r>
              <a:rPr lang="en-AU" dirty="0"/>
              <a:t>9-23</a:t>
            </a:r>
            <a:r>
              <a:rPr lang="en-AU" dirty="0" smtClean="0"/>
              <a:t>.</a:t>
            </a:r>
          </a:p>
          <a:p>
            <a:r>
              <a:rPr lang="en-AU" dirty="0"/>
              <a:t>Llewellyn, G., Sullivan, G., &amp; </a:t>
            </a:r>
            <a:r>
              <a:rPr lang="en-AU" dirty="0" err="1"/>
              <a:t>Minichiello</a:t>
            </a:r>
            <a:r>
              <a:rPr lang="en-AU" dirty="0"/>
              <a:t>, V. (1999). Sampling in Qualitative Research. In V. </a:t>
            </a:r>
            <a:r>
              <a:rPr lang="en-AU" dirty="0" err="1"/>
              <a:t>Minichiello</a:t>
            </a:r>
            <a:r>
              <a:rPr lang="en-AU" dirty="0"/>
              <a:t> &amp; G. Sullivan &amp; K. Greenwood &amp; R. </a:t>
            </a:r>
            <a:r>
              <a:rPr lang="en-AU" dirty="0" err="1"/>
              <a:t>Axford</a:t>
            </a:r>
            <a:r>
              <a:rPr lang="en-AU" dirty="0"/>
              <a:t> (Eds.), </a:t>
            </a:r>
            <a:r>
              <a:rPr lang="en-AU" i="1" dirty="0"/>
              <a:t>Handbook for Research Methods in Health Sciences</a:t>
            </a:r>
            <a:r>
              <a:rPr lang="en-AU" dirty="0"/>
              <a:t>. Frenchs Forest, NSW: Addison Wesley Longman Australia Pty Ltd., 174-199</a:t>
            </a:r>
            <a:r>
              <a:rPr lang="en-AU" dirty="0" smtClean="0"/>
              <a:t>.</a:t>
            </a:r>
            <a:endParaRPr lang="en-AU" dirty="0"/>
          </a:p>
          <a:p>
            <a:r>
              <a:rPr lang="en-AU" dirty="0" err="1"/>
              <a:t>MacMed</a:t>
            </a:r>
            <a:r>
              <a:rPr lang="en-AU" dirty="0"/>
              <a:t> Health Care. (2012). </a:t>
            </a:r>
            <a:r>
              <a:rPr lang="en-AU" i="1" dirty="0"/>
              <a:t>Mattresses. </a:t>
            </a:r>
            <a:r>
              <a:rPr lang="en-AU" dirty="0"/>
              <a:t>Retrieved October 22</a:t>
            </a:r>
            <a:r>
              <a:rPr lang="en-AU" baseline="30000" dirty="0"/>
              <a:t>nd</a:t>
            </a:r>
            <a:r>
              <a:rPr lang="en-AU" dirty="0"/>
              <a:t>, 2012, from </a:t>
            </a:r>
            <a:r>
              <a:rPr lang="en-AU" u="sng" dirty="0">
                <a:hlinkClick r:id="rId5"/>
              </a:rPr>
              <a:t>http://www.macmedhealthcare.com/mattresses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"/>
    </mc:Choice>
    <mc:Fallback xmlns="">
      <p:transition spd="slow" advTm="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5840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Motor Neurone Disease Australia. (2012). </a:t>
            </a:r>
            <a:r>
              <a:rPr lang="en-AU" i="1" dirty="0"/>
              <a:t>What is MND?.</a:t>
            </a:r>
            <a:r>
              <a:rPr lang="en-AU" dirty="0"/>
              <a:t> Retrieved October 14, 2012, from </a:t>
            </a:r>
            <a:r>
              <a:rPr lang="en-AU" dirty="0">
                <a:hlinkClick r:id="rId4"/>
              </a:rPr>
              <a:t>http://www.mndaust.asn.au/what-is-mnd/</a:t>
            </a:r>
            <a:endParaRPr lang="en-AU" dirty="0"/>
          </a:p>
          <a:p>
            <a:r>
              <a:rPr lang="en-AU" dirty="0" smtClean="0"/>
              <a:t>Parker</a:t>
            </a:r>
            <a:r>
              <a:rPr lang="en-AU" dirty="0"/>
              <a:t>, D. (2006). The client-centred frame of reference. In E.A.S Duncan (Eds.), </a:t>
            </a:r>
            <a:r>
              <a:rPr lang="en-AU" i="1" dirty="0"/>
              <a:t>Foundations for practice in occupational therapy</a:t>
            </a:r>
            <a:r>
              <a:rPr lang="en-AU" dirty="0"/>
              <a:t> (pp.203-204), London: Elsevier Churchill Livingstone.</a:t>
            </a:r>
          </a:p>
          <a:p>
            <a:r>
              <a:rPr lang="en-AU" dirty="0" err="1"/>
              <a:t>Polatajko</a:t>
            </a:r>
            <a:r>
              <a:rPr lang="en-AU" dirty="0"/>
              <a:t>, H. J., Townsend, </a:t>
            </a:r>
            <a:r>
              <a:rPr lang="en-AU" dirty="0" err="1"/>
              <a:t>E.a</a:t>
            </a:r>
            <a:r>
              <a:rPr lang="en-AU" dirty="0"/>
              <a:t>., &amp; </a:t>
            </a:r>
            <a:r>
              <a:rPr lang="en-AU" dirty="0" err="1"/>
              <a:t>Craik</a:t>
            </a:r>
            <a:r>
              <a:rPr lang="en-AU" dirty="0"/>
              <a:t>, J. (2007). Canadian model of occupational performance and engagement (CMOP-E). In E. A. Townsend &amp; H. J </a:t>
            </a:r>
            <a:r>
              <a:rPr lang="en-AU" dirty="0" err="1"/>
              <a:t>Polatajko</a:t>
            </a:r>
            <a:r>
              <a:rPr lang="en-AU" dirty="0"/>
              <a:t> (Eds.), </a:t>
            </a:r>
            <a:r>
              <a:rPr lang="en-AU" i="1" dirty="0"/>
              <a:t>Enabling occupation II: Advancing an occupational therapy vision of health, well-being, &amp; justice through occupation </a:t>
            </a:r>
            <a:r>
              <a:rPr lang="en-AU" dirty="0"/>
              <a:t>(pp. 22-36). Ottawa: CAOT Publications ACE. </a:t>
            </a:r>
            <a:endParaRPr lang="en-AU" dirty="0" smtClean="0"/>
          </a:p>
          <a:p>
            <a:r>
              <a:rPr lang="en-AU" dirty="0" smtClean="0"/>
              <a:t>The Roho Group. (2012). </a:t>
            </a:r>
            <a:r>
              <a:rPr lang="en-AU" i="1" dirty="0" smtClean="0"/>
              <a:t>Frequently </a:t>
            </a:r>
            <a:r>
              <a:rPr lang="en-AU" i="1" dirty="0"/>
              <a:t>a</a:t>
            </a:r>
            <a:r>
              <a:rPr lang="en-AU" i="1" dirty="0" smtClean="0"/>
              <a:t>sked questions. </a:t>
            </a:r>
            <a:r>
              <a:rPr lang="en-AU" dirty="0" err="1" smtClean="0"/>
              <a:t>RetrievedOctober</a:t>
            </a:r>
            <a:r>
              <a:rPr lang="en-AU" dirty="0" smtClean="0"/>
              <a:t> 23</a:t>
            </a:r>
            <a:r>
              <a:rPr lang="en-AU" baseline="30000" dirty="0" smtClean="0"/>
              <a:t>rd</a:t>
            </a:r>
            <a:r>
              <a:rPr lang="en-AU" dirty="0" smtClean="0"/>
              <a:t>, 2012, </a:t>
            </a:r>
            <a:r>
              <a:rPr lang="en-AU" dirty="0"/>
              <a:t>from </a:t>
            </a:r>
            <a:r>
              <a:rPr lang="en-AU" dirty="0">
                <a:hlinkClick r:id="rId5"/>
              </a:rPr>
              <a:t>http://</a:t>
            </a:r>
            <a:r>
              <a:rPr lang="en-AU" dirty="0" smtClean="0">
                <a:hlinkClick r:id="rId5"/>
              </a:rPr>
              <a:t>www.therohogroup.com/faq.jsp#20</a:t>
            </a:r>
            <a:endParaRPr lang="en-AU" dirty="0" smtClean="0"/>
          </a:p>
          <a:p>
            <a:endParaRPr lang="en-AU" i="1" dirty="0"/>
          </a:p>
          <a:p>
            <a:endParaRPr lang="en-AU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"/>
    </mc:Choice>
    <mc:Fallback xmlns="">
      <p:transition spd="slow" advTm="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8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b="1" dirty="0" smtClean="0">
                <a:solidFill>
                  <a:schemeClr val="accent1">
                    <a:lumMod val="75000"/>
                  </a:schemeClr>
                </a:solidFill>
              </a:rPr>
              <a:t>Case Profile:</a:t>
            </a:r>
          </a:p>
          <a:p>
            <a:pPr lvl="1"/>
            <a:r>
              <a:rPr lang="en-AU" sz="2800" dirty="0" smtClean="0"/>
              <a:t>68 year old male, Mr Welsh (pseudonym)</a:t>
            </a:r>
          </a:p>
          <a:p>
            <a:pPr lvl="1"/>
            <a:r>
              <a:rPr lang="en-AU" sz="2800" dirty="0" smtClean="0"/>
              <a:t>Diagnosed with motor neurone disease (MND) in 2012</a:t>
            </a:r>
          </a:p>
          <a:p>
            <a:pPr lvl="1"/>
            <a:r>
              <a:rPr lang="en-AU" sz="2800" dirty="0" smtClean="0"/>
              <a:t>Owns </a:t>
            </a:r>
            <a:r>
              <a:rPr lang="en-AU" sz="2800" dirty="0"/>
              <a:t>a small trucking and farming </a:t>
            </a:r>
            <a:r>
              <a:rPr lang="en-AU" sz="2800" dirty="0" smtClean="0"/>
              <a:t>business</a:t>
            </a:r>
          </a:p>
          <a:p>
            <a:pPr lvl="1"/>
            <a:r>
              <a:rPr lang="en-AU" sz="2800" dirty="0" smtClean="0"/>
              <a:t>Previous medical history</a:t>
            </a:r>
          </a:p>
          <a:p>
            <a:pPr lvl="2"/>
            <a:r>
              <a:rPr lang="en-AU" dirty="0" smtClean="0"/>
              <a:t>Osteoarthritis</a:t>
            </a:r>
          </a:p>
          <a:p>
            <a:pPr lvl="2"/>
            <a:r>
              <a:rPr lang="en-AU" dirty="0" smtClean="0"/>
              <a:t>Deformed coccyx</a:t>
            </a:r>
          </a:p>
          <a:p>
            <a:pPr lvl="2"/>
            <a:r>
              <a:rPr lang="en-AU" dirty="0" smtClean="0"/>
              <a:t>Chronic obstructive pulmonary disease </a:t>
            </a:r>
          </a:p>
          <a:p>
            <a:pPr lvl="2"/>
            <a:r>
              <a:rPr lang="en-AU" dirty="0" smtClean="0"/>
              <a:t>Bilateral ligament damage in hands</a:t>
            </a:r>
            <a:endParaRPr lang="en-AU" dirty="0"/>
          </a:p>
        </p:txBody>
      </p:sp>
      <p:pic>
        <p:nvPicPr>
          <p:cNvPr id="5" name="Picture 2" descr="http://wfsb.images.worldnow.com/images/570969_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72" y="4437112"/>
            <a:ext cx="2711624" cy="20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3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95"/>
    </mc:Choice>
    <mc:Fallback xmlns="">
      <p:transition spd="slow" advTm="35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127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6000" b="1" dirty="0" smtClean="0">
                <a:solidFill>
                  <a:schemeClr val="accent1">
                    <a:lumMod val="75000"/>
                  </a:schemeClr>
                </a:solidFill>
              </a:rPr>
              <a:t>Referral Process:</a:t>
            </a:r>
            <a:endParaRPr lang="en-AU" sz="4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AU" sz="2800" dirty="0" smtClean="0"/>
              <a:t>Can be made to the community Occupational Therapist (OT) by health professionals or clients/their families</a:t>
            </a:r>
          </a:p>
          <a:p>
            <a:pPr lvl="1"/>
            <a:r>
              <a:rPr lang="en-AU" sz="2800" dirty="0" smtClean="0"/>
              <a:t>A priority tool is then completed</a:t>
            </a:r>
          </a:p>
          <a:p>
            <a:pPr lvl="2"/>
            <a:r>
              <a:rPr lang="en-AU" sz="2500" dirty="0"/>
              <a:t>Determines how urgently a client should be seen</a:t>
            </a:r>
          </a:p>
          <a:p>
            <a:pPr lvl="2"/>
            <a:r>
              <a:rPr lang="en-AU" sz="2500" dirty="0"/>
              <a:t>Standardised approach so clients can be rated </a:t>
            </a:r>
            <a:r>
              <a:rPr lang="en-AU" sz="2500" dirty="0" smtClean="0"/>
              <a:t>fairly</a:t>
            </a:r>
          </a:p>
          <a:p>
            <a:pPr marL="667512" lvl="2" indent="0">
              <a:buNone/>
            </a:pPr>
            <a:endParaRPr lang="en-AU" sz="2500" dirty="0"/>
          </a:p>
          <a:p>
            <a:pPr marL="667512" lvl="2" indent="0">
              <a:buNone/>
            </a:pPr>
            <a:endParaRPr lang="en-AU" sz="2500" dirty="0" smtClean="0"/>
          </a:p>
          <a:p>
            <a:pPr marL="667512" lvl="2" indent="0">
              <a:buNone/>
            </a:pPr>
            <a:endParaRPr lang="en-AU" sz="25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0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07"/>
    </mc:Choice>
    <mc:Fallback xmlns="">
      <p:transition spd="slow" advTm="52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oerafrica.org/FTPFolder/Website%20Materials/Health/Framework%20II/images/lectures/Fig_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36" y="1772816"/>
            <a:ext cx="4176464" cy="507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AU" sz="4200" dirty="0" smtClean="0"/>
              <a:t>Step Two: Information gathering - focusing</a:t>
            </a:r>
            <a:endParaRPr lang="en-AU" sz="4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-33572" y="1628800"/>
            <a:ext cx="5541676" cy="5222451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Person, environment, occupation (PEO model)</a:t>
            </a:r>
          </a:p>
          <a:p>
            <a:pPr lvl="1"/>
            <a:r>
              <a:rPr lang="en-AU" sz="2600" dirty="0" smtClean="0"/>
              <a:t>Looks at the environment as a major factor in successful and satisfying occupational performance</a:t>
            </a:r>
          </a:p>
          <a:p>
            <a:pPr lvl="1"/>
            <a:endParaRPr lang="en-AU" sz="2600" dirty="0" smtClean="0"/>
          </a:p>
          <a:p>
            <a:pPr lvl="1"/>
            <a:r>
              <a:rPr lang="en-AU" sz="2600" dirty="0" smtClean="0"/>
              <a:t>Mr Welsh’s environment is limiting his occupation performance</a:t>
            </a:r>
          </a:p>
          <a:p>
            <a:pPr marL="393192" lvl="1" indent="0">
              <a:buNone/>
            </a:pPr>
            <a:endParaRPr lang="en-AU" sz="1000" dirty="0"/>
          </a:p>
          <a:p>
            <a:pPr marL="393192" lvl="1" indent="0">
              <a:buNone/>
            </a:pPr>
            <a:endParaRPr lang="en-AU" sz="1100" dirty="0" smtClean="0"/>
          </a:p>
          <a:p>
            <a:pPr marL="393192" lvl="1" indent="0">
              <a:buNone/>
            </a:pPr>
            <a:r>
              <a:rPr lang="en-AU" sz="1600" dirty="0" smtClean="0"/>
              <a:t>(Law, Cooper, Strong, Stewart, Rigby &amp; Letts, 1996))</a:t>
            </a:r>
            <a:endParaRPr lang="en-AU" sz="1600" dirty="0"/>
          </a:p>
          <a:p>
            <a:pPr marL="393192" lvl="1" indent="0">
              <a:buNone/>
            </a:pPr>
            <a:r>
              <a:rPr lang="en-AU" sz="1600" dirty="0"/>
              <a:t>(Dunn, Brown &amp; McGuigan, 1994) </a:t>
            </a:r>
          </a:p>
          <a:p>
            <a:pPr marL="393192" lvl="1" indent="0">
              <a:buNone/>
            </a:pPr>
            <a:r>
              <a:rPr lang="en-AU" sz="1600" dirty="0"/>
              <a:t>(Brown, 2009</a:t>
            </a:r>
            <a:r>
              <a:rPr lang="en-AU" sz="1300" dirty="0"/>
              <a:t>)</a:t>
            </a:r>
          </a:p>
          <a:p>
            <a:pPr lvl="1"/>
            <a:endParaRPr lang="en-AU" sz="2600" dirty="0" smtClean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AU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54"/>
    </mc:Choice>
    <mc:Fallback xmlns="">
      <p:transition spd="slow" advTm="42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sz="48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AU" sz="48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AU" sz="5300" dirty="0" smtClean="0">
                <a:solidFill>
                  <a:schemeClr val="accent1">
                    <a:lumMod val="75000"/>
                  </a:schemeClr>
                </a:solidFill>
              </a:rPr>
              <a:t>Step Two: Information </a:t>
            </a:r>
            <a:r>
              <a:rPr lang="en-AU" sz="5300" dirty="0">
                <a:solidFill>
                  <a:schemeClr val="accent1">
                    <a:lumMod val="75000"/>
                  </a:schemeClr>
                </a:solidFill>
              </a:rPr>
              <a:t>Gathering:</a:t>
            </a:r>
            <a:r>
              <a:rPr lang="en-AU" sz="4000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AU" sz="40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PEO MODEL:</a:t>
            </a:r>
            <a:endParaRPr lang="en-A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762518"/>
              </p:ext>
            </p:extLst>
          </p:nvPr>
        </p:nvGraphicFramePr>
        <p:xfrm>
          <a:off x="395536" y="2562511"/>
          <a:ext cx="8568952" cy="3697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4476"/>
                <a:gridCol w="4284476"/>
              </a:tblGrid>
              <a:tr h="1475839">
                <a:tc>
                  <a:txBody>
                    <a:bodyPr/>
                    <a:lstStyle/>
                    <a:p>
                      <a:r>
                        <a:rPr lang="en-AU" dirty="0" smtClean="0"/>
                        <a:t>Person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dirty="0" smtClean="0"/>
                        <a:t>Contacted</a:t>
                      </a:r>
                      <a:r>
                        <a:rPr lang="en-AU" baseline="0" dirty="0" smtClean="0"/>
                        <a:t> MND NSW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baseline="0" dirty="0" smtClean="0"/>
                        <a:t>Information on symptoms and functional implications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baseline="0" dirty="0" smtClean="0"/>
                        <a:t>Muscle weakness, fatigue, loss of range of movement (ROM)</a:t>
                      </a:r>
                      <a:endParaRPr lang="en-AU" dirty="0"/>
                    </a:p>
                  </a:txBody>
                  <a:tcPr/>
                </a:tc>
              </a:tr>
              <a:tr h="1033087">
                <a:tc>
                  <a:txBody>
                    <a:bodyPr/>
                    <a:lstStyle/>
                    <a:p>
                      <a:r>
                        <a:rPr lang="en-AU" dirty="0" smtClean="0"/>
                        <a:t>Environment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 Home Facility  Risk Assessment (Appendix</a:t>
                      </a:r>
                      <a:r>
                        <a:rPr lang="en-AU" baseline="0" dirty="0" smtClean="0"/>
                        <a:t> C)</a:t>
                      </a:r>
                      <a:endParaRPr lang="en-AU" dirty="0"/>
                    </a:p>
                  </a:txBody>
                  <a:tcPr/>
                </a:tc>
              </a:tr>
              <a:tr h="1165875">
                <a:tc>
                  <a:txBody>
                    <a:bodyPr/>
                    <a:lstStyle/>
                    <a:p>
                      <a:r>
                        <a:rPr lang="en-AU" dirty="0" smtClean="0"/>
                        <a:t>Occupation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 Can</a:t>
                      </a:r>
                      <a:r>
                        <a:rPr lang="en-AU" baseline="0" dirty="0" smtClean="0"/>
                        <a:t> have an idea of what occupations may be affects</a:t>
                      </a:r>
                      <a:endParaRPr lang="en-AU" dirty="0" smtClean="0"/>
                    </a:p>
                    <a:p>
                      <a:r>
                        <a:rPr lang="en-AU" dirty="0" smtClean="0"/>
                        <a:t>- Will</a:t>
                      </a:r>
                      <a:r>
                        <a:rPr lang="en-AU" baseline="0" dirty="0" smtClean="0"/>
                        <a:t> gather more info on occupation during assessment phase of treatment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79512" y="6237312"/>
            <a:ext cx="30243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(MND NSW, 2012)</a:t>
            </a:r>
            <a:endParaRPr lang="en-US" sz="2800" b="0" cap="none" spc="0" dirty="0">
              <a:ln w="18415" cmpd="sng">
                <a:solidFill>
                  <a:schemeClr val="tx1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1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71"/>
    </mc:Choice>
    <mc:Fallback xmlns="">
      <p:transition spd="slow" advTm="58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896448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 smtClean="0"/>
              <a:t>Step Three: Occupational Assessment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28800"/>
            <a:ext cx="8640960" cy="5229200"/>
          </a:xfrm>
        </p:spPr>
        <p:txBody>
          <a:bodyPr>
            <a:normAutofit fontScale="92500" lnSpcReduction="10000"/>
          </a:bodyPr>
          <a:lstStyle/>
          <a:p>
            <a:r>
              <a:rPr lang="en-AU" sz="3000" dirty="0" smtClean="0"/>
              <a:t>Occupational Therapy Home Assessment Report:</a:t>
            </a:r>
          </a:p>
          <a:p>
            <a:pPr lvl="1"/>
            <a:r>
              <a:rPr lang="en-AU" sz="2600" dirty="0"/>
              <a:t>provides the therapist with detail about the client’s values and </a:t>
            </a:r>
            <a:r>
              <a:rPr lang="en-AU" sz="2600" dirty="0" smtClean="0"/>
              <a:t>interests and view </a:t>
            </a:r>
            <a:r>
              <a:rPr lang="en-AU" sz="2600" dirty="0"/>
              <a:t>of their occupational </a:t>
            </a:r>
            <a:r>
              <a:rPr lang="en-AU" sz="2600" dirty="0" smtClean="0"/>
              <a:t>performance</a:t>
            </a:r>
          </a:p>
          <a:p>
            <a:pPr lvl="1"/>
            <a:r>
              <a:rPr lang="en-AU" sz="2600" dirty="0"/>
              <a:t>client’s physical environment is assessed as the client takes the therapist around the house and </a:t>
            </a:r>
            <a:r>
              <a:rPr lang="en-AU" sz="2600" dirty="0" smtClean="0"/>
              <a:t>demonstrating </a:t>
            </a:r>
            <a:r>
              <a:rPr lang="en-AU" sz="2600" dirty="0"/>
              <a:t>their functional </a:t>
            </a:r>
            <a:r>
              <a:rPr lang="en-AU" sz="2600" dirty="0" smtClean="0"/>
              <a:t>ability</a:t>
            </a:r>
          </a:p>
          <a:p>
            <a:pPr lvl="1"/>
            <a:r>
              <a:rPr lang="en-AU" sz="2600" dirty="0"/>
              <a:t>ensures the home environment is safe and that maximal independence can be obtained here for the client</a:t>
            </a:r>
            <a:r>
              <a:rPr lang="en-AU" dirty="0" smtClean="0"/>
              <a:t>.</a:t>
            </a:r>
          </a:p>
          <a:p>
            <a:pPr lvl="1"/>
            <a:endParaRPr lang="en-AU" dirty="0"/>
          </a:p>
          <a:p>
            <a:pPr marL="393192" lvl="1" indent="0">
              <a:buNone/>
            </a:pPr>
            <a:endParaRPr lang="en-AU" dirty="0" smtClean="0"/>
          </a:p>
          <a:p>
            <a:pPr marL="393192" lvl="1" indent="0">
              <a:buNone/>
            </a:pPr>
            <a:endParaRPr lang="en-AU" dirty="0" smtClean="0"/>
          </a:p>
          <a:p>
            <a:pPr marL="393192" lvl="1" indent="0">
              <a:buNone/>
            </a:pPr>
            <a:r>
              <a:rPr lang="en-AU" sz="2000" dirty="0" smtClean="0"/>
              <a:t>(</a:t>
            </a:r>
            <a:r>
              <a:rPr lang="en-AU" sz="2000" dirty="0"/>
              <a:t>Cumming, R. G., Thomas, M., </a:t>
            </a:r>
            <a:r>
              <a:rPr lang="en-AU" sz="2000" dirty="0" err="1"/>
              <a:t>Szonyi</a:t>
            </a:r>
            <a:r>
              <a:rPr lang="en-AU" sz="2000" dirty="0"/>
              <a:t>, G., </a:t>
            </a:r>
            <a:r>
              <a:rPr lang="en-AU" sz="2000" dirty="0" err="1"/>
              <a:t>Salkeld</a:t>
            </a:r>
            <a:r>
              <a:rPr lang="en-AU" sz="2000" dirty="0"/>
              <a:t>, G., O’Neill, E., Westbury, C., &amp; Frampton, </a:t>
            </a:r>
            <a:r>
              <a:rPr lang="en-AU" sz="2000" dirty="0" smtClean="0"/>
              <a:t>G, 1999)</a:t>
            </a:r>
          </a:p>
          <a:p>
            <a:pPr marL="393192" lvl="1" indent="0">
              <a:buNone/>
            </a:pPr>
            <a:r>
              <a:rPr lang="en-AU" sz="2000" dirty="0"/>
              <a:t>(</a:t>
            </a:r>
            <a:r>
              <a:rPr lang="en-AU" sz="2000" dirty="0" smtClean="0"/>
              <a:t>Chui, Oliver, Marshall &amp; Letts, 2001)</a:t>
            </a:r>
            <a:endParaRPr lang="en-AU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2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62"/>
    </mc:Choice>
    <mc:Fallback xmlns="">
      <p:transition spd="slow" advTm="6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496944" cy="5805264"/>
          </a:xfrm>
        </p:spPr>
        <p:txBody>
          <a:bodyPr/>
          <a:lstStyle/>
          <a:p>
            <a:r>
              <a:rPr lang="en-AU" dirty="0" smtClean="0"/>
              <a:t>Waterlow Pressure Ulcer Risk Assessment:</a:t>
            </a:r>
          </a:p>
          <a:p>
            <a:pPr lvl="1"/>
            <a:r>
              <a:rPr lang="en-AU" dirty="0" smtClean="0"/>
              <a:t>Used </a:t>
            </a:r>
            <a:r>
              <a:rPr lang="en-AU" dirty="0"/>
              <a:t>to assess how high </a:t>
            </a:r>
            <a:r>
              <a:rPr lang="en-AU" dirty="0" smtClean="0"/>
              <a:t>risk </a:t>
            </a:r>
            <a:r>
              <a:rPr lang="en-AU" dirty="0"/>
              <a:t>of developing </a:t>
            </a:r>
            <a:r>
              <a:rPr lang="en-AU" dirty="0" smtClean="0"/>
              <a:t>pressure ulcers is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marL="393192" lvl="1" indent="0">
              <a:buNone/>
            </a:pPr>
            <a:endParaRPr lang="en-AU" dirty="0" smtClean="0"/>
          </a:p>
          <a:p>
            <a:pPr marL="393192" lvl="1" indent="0">
              <a:buNone/>
            </a:pPr>
            <a:r>
              <a:rPr lang="en-AU" dirty="0" smtClean="0"/>
              <a:t>(</a:t>
            </a:r>
            <a:r>
              <a:rPr lang="en-AU" dirty="0" err="1"/>
              <a:t>Ayello</a:t>
            </a:r>
            <a:r>
              <a:rPr lang="en-AU" dirty="0"/>
              <a:t> &amp; Braden, 2002)</a:t>
            </a:r>
            <a:endParaRPr lang="en-A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8064896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3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13"/>
    </mc:Choice>
    <mc:Fallback xmlns="">
      <p:transition spd="slow" advTm="25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04088"/>
            <a:ext cx="914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 smtClean="0"/>
              <a:t>Step Four – Identification of Occupational Issues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579296" cy="4922520"/>
          </a:xfrm>
        </p:spPr>
        <p:txBody>
          <a:bodyPr>
            <a:normAutofit/>
          </a:bodyPr>
          <a:lstStyle/>
          <a:p>
            <a:r>
              <a:rPr lang="en-AU" dirty="0" smtClean="0"/>
              <a:t>Occupational issues were </a:t>
            </a:r>
            <a:r>
              <a:rPr lang="en-AU" dirty="0"/>
              <a:t>identified throughout </a:t>
            </a:r>
            <a:r>
              <a:rPr lang="en-AU" dirty="0" smtClean="0"/>
              <a:t>the home </a:t>
            </a:r>
            <a:r>
              <a:rPr lang="en-AU" dirty="0"/>
              <a:t>visit assessment and a functional problems list was developed </a:t>
            </a:r>
            <a:r>
              <a:rPr lang="en-AU" dirty="0" smtClean="0"/>
              <a:t>(American Occupational Therapy Association, 2002)</a:t>
            </a:r>
          </a:p>
          <a:p>
            <a:endParaRPr lang="en-AU" dirty="0" smtClean="0"/>
          </a:p>
          <a:p>
            <a:pPr lvl="1"/>
            <a:r>
              <a:rPr lang="en-AU" dirty="0"/>
              <a:t>Mr Welsh is unable to shower independently as he cannot lift his legs and feet high enough to get over the hob in the shower in his bathroom. </a:t>
            </a:r>
          </a:p>
          <a:p>
            <a:pPr lvl="1"/>
            <a:r>
              <a:rPr lang="en-AU" dirty="0" smtClean="0"/>
              <a:t>Mr </a:t>
            </a:r>
            <a:r>
              <a:rPr lang="en-AU" dirty="0"/>
              <a:t>Welsh is experiencing difficulty sleeping laying down flat as he finds it hard to breath and experiences pain on his sacral pressure area</a:t>
            </a:r>
          </a:p>
          <a:p>
            <a:endParaRPr lang="en-A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7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0"/>
    </mc:Choice>
    <mc:Fallback xmlns="">
      <p:transition spd="slow" advTm="58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1291</TotalTime>
  <Words>1546</Words>
  <Application>Microsoft Office PowerPoint</Application>
  <PresentationFormat>On-screen Show (4:3)</PresentationFormat>
  <Paragraphs>159</Paragraphs>
  <Slides>24</Slides>
  <Notes>0</Notes>
  <HiddenSlides>0</HiddenSlides>
  <MMClips>24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Flow</vt:lpstr>
      <vt:lpstr>PowerPoint Presentation</vt:lpstr>
      <vt:lpstr>Step One: Request for Service - Framing</vt:lpstr>
      <vt:lpstr>PowerPoint Presentation</vt:lpstr>
      <vt:lpstr>PowerPoint Presentation</vt:lpstr>
      <vt:lpstr>Step Two: Information gathering - focusing</vt:lpstr>
      <vt:lpstr> Step Two: Information Gathering: </vt:lpstr>
      <vt:lpstr>Step Three: Occupational Assessment </vt:lpstr>
      <vt:lpstr>PowerPoint Presentation</vt:lpstr>
      <vt:lpstr>Step Four – Identification of Occupational Issues</vt:lpstr>
      <vt:lpstr>PowerPoint Presentation</vt:lpstr>
      <vt:lpstr>Step Five: Establish Goal</vt:lpstr>
      <vt:lpstr>PowerPoint Presentation</vt:lpstr>
      <vt:lpstr>Step Six: Intervention</vt:lpstr>
      <vt:lpstr>PowerPoint Presentation</vt:lpstr>
      <vt:lpstr>PowerPoint Presentation</vt:lpstr>
      <vt:lpstr>PowerPoint Presentation</vt:lpstr>
      <vt:lpstr>Equipment Prescription</vt:lpstr>
      <vt:lpstr>Cobra Bed Stick</vt:lpstr>
      <vt:lpstr>MacMed Pressure Relieving Mattress</vt:lpstr>
      <vt:lpstr>ROHO Cushion</vt:lpstr>
      <vt:lpstr>Step Seven: Evaluation</vt:lpstr>
      <vt:lpstr>Reference List: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Fluff</dc:creator>
  <cp:lastModifiedBy>University of Newcastle</cp:lastModifiedBy>
  <cp:revision>36</cp:revision>
  <cp:lastPrinted>2012-10-25T20:43:42Z</cp:lastPrinted>
  <dcterms:created xsi:type="dcterms:W3CDTF">2012-10-24T06:12:53Z</dcterms:created>
  <dcterms:modified xsi:type="dcterms:W3CDTF">2013-03-19T03:18:20Z</dcterms:modified>
</cp:coreProperties>
</file>